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8"/>
  </p:notesMasterIdLst>
  <p:handoutMasterIdLst>
    <p:handoutMasterId r:id="rId39"/>
  </p:handoutMasterIdLst>
  <p:sldIdLst>
    <p:sldId id="259" r:id="rId2"/>
    <p:sldId id="294" r:id="rId3"/>
    <p:sldId id="266" r:id="rId4"/>
    <p:sldId id="326" r:id="rId5"/>
    <p:sldId id="328" r:id="rId6"/>
    <p:sldId id="329" r:id="rId7"/>
    <p:sldId id="330" r:id="rId8"/>
    <p:sldId id="331" r:id="rId9"/>
    <p:sldId id="332" r:id="rId10"/>
    <p:sldId id="335" r:id="rId11"/>
    <p:sldId id="336" r:id="rId12"/>
    <p:sldId id="337" r:id="rId13"/>
    <p:sldId id="338" r:id="rId14"/>
    <p:sldId id="333" r:id="rId15"/>
    <p:sldId id="334" r:id="rId16"/>
    <p:sldId id="347" r:id="rId17"/>
    <p:sldId id="339" r:id="rId18"/>
    <p:sldId id="340" r:id="rId19"/>
    <p:sldId id="346" r:id="rId20"/>
    <p:sldId id="344" r:id="rId21"/>
    <p:sldId id="345" r:id="rId22"/>
    <p:sldId id="350" r:id="rId23"/>
    <p:sldId id="348" r:id="rId24"/>
    <p:sldId id="349" r:id="rId25"/>
    <p:sldId id="353" r:id="rId26"/>
    <p:sldId id="351" r:id="rId27"/>
    <p:sldId id="352" r:id="rId28"/>
    <p:sldId id="356" r:id="rId29"/>
    <p:sldId id="354" r:id="rId30"/>
    <p:sldId id="355" r:id="rId31"/>
    <p:sldId id="342" r:id="rId32"/>
    <p:sldId id="343" r:id="rId33"/>
    <p:sldId id="306" r:id="rId34"/>
    <p:sldId id="307" r:id="rId35"/>
    <p:sldId id="357" r:id="rId36"/>
    <p:sldId id="30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4F3EE"/>
    <a:srgbClr val="F8F8F6"/>
    <a:srgbClr val="F9F673"/>
    <a:srgbClr val="DAF347"/>
    <a:srgbClr val="FBF9A5"/>
    <a:srgbClr val="FDFDDF"/>
    <a:srgbClr val="525252"/>
    <a:srgbClr val="FEFEF4"/>
    <a:srgbClr val="FC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F4FB-88C6-47C3-87CB-9DE0E0316118}" v="2" dt="2019-03-31T13:40:30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3832e7e6e309dd38" providerId="LiveId" clId="{B11EF4FB-88C6-47C3-87CB-9DE0E0316118}"/>
    <pc:docChg chg="undo custSel modSld">
      <pc:chgData name=" " userId="3832e7e6e309dd38" providerId="LiveId" clId="{B11EF4FB-88C6-47C3-87CB-9DE0E0316118}" dt="2019-03-31T13:40:37.513" v="60" actId="1037"/>
      <pc:docMkLst>
        <pc:docMk/>
      </pc:docMkLst>
      <pc:sldChg chg="addSp delSp modSp">
        <pc:chgData name=" " userId="3832e7e6e309dd38" providerId="LiveId" clId="{B11EF4FB-88C6-47C3-87CB-9DE0E0316118}" dt="2019-03-31T13:40:37.513" v="60" actId="1037"/>
        <pc:sldMkLst>
          <pc:docMk/>
          <pc:sldMk cId="3963864440" sldId="355"/>
        </pc:sldMkLst>
        <pc:spChg chg="del">
          <ac:chgData name=" " userId="3832e7e6e309dd38" providerId="LiveId" clId="{B11EF4FB-88C6-47C3-87CB-9DE0E0316118}" dt="2019-03-31T13:40:29.212" v="11" actId="478"/>
          <ac:spMkLst>
            <pc:docMk/>
            <pc:sldMk cId="3963864440" sldId="355"/>
            <ac:spMk id="7" creationId="{906E4C91-677D-417A-8A99-659621F7C6AA}"/>
          </ac:spMkLst>
        </pc:spChg>
        <pc:spChg chg="add mod">
          <ac:chgData name=" " userId="3832e7e6e309dd38" providerId="LiveId" clId="{B11EF4FB-88C6-47C3-87CB-9DE0E0316118}" dt="2019-03-31T13:40:37.513" v="60" actId="1037"/>
          <ac:spMkLst>
            <pc:docMk/>
            <pc:sldMk cId="3963864440" sldId="355"/>
            <ac:spMk id="16" creationId="{DD83F31B-0B56-456E-A1E6-D1B78B102751}"/>
          </ac:spMkLst>
        </pc:spChg>
      </pc:sldChg>
      <pc:sldChg chg="modSp">
        <pc:chgData name=" " userId="3832e7e6e309dd38" providerId="LiveId" clId="{B11EF4FB-88C6-47C3-87CB-9DE0E0316118}" dt="2019-03-31T13:40:21.912" v="10" actId="1076"/>
        <pc:sldMkLst>
          <pc:docMk/>
          <pc:sldMk cId="3454009614" sldId="356"/>
        </pc:sldMkLst>
        <pc:spChg chg="mod">
          <ac:chgData name=" " userId="3832e7e6e309dd38" providerId="LiveId" clId="{B11EF4FB-88C6-47C3-87CB-9DE0E0316118}" dt="2019-03-31T13:40:21.912" v="10" actId="1076"/>
          <ac:spMkLst>
            <pc:docMk/>
            <pc:sldMk cId="3454009614" sldId="356"/>
            <ac:spMk id="7" creationId="{906E4C91-677D-417A-8A99-659621F7C6AA}"/>
          </ac:spMkLst>
        </pc:spChg>
        <pc:picChg chg="mod">
          <ac:chgData name=" " userId="3832e7e6e309dd38" providerId="LiveId" clId="{B11EF4FB-88C6-47C3-87CB-9DE0E0316118}" dt="2019-03-31T13:40:12.055" v="7" actId="1076"/>
          <ac:picMkLst>
            <pc:docMk/>
            <pc:sldMk cId="3454009614" sldId="356"/>
            <ac:picMk id="5" creationId="{F823A24B-0463-4545-985B-72B03D4C832F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2019-04-08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smoothie316/Doc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0078" y="1441315"/>
            <a:ext cx="9571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en-US" altLang="ko-KR" sz="8000" b="1" spc="-300" dirty="0">
                <a:solidFill>
                  <a:schemeClr val="accent1">
                    <a:alpha val="70000"/>
                  </a:schemeClr>
                </a:solidFill>
              </a:rPr>
              <a:t>Capstone Design</a:t>
            </a:r>
            <a:endParaRPr lang="ko-KR" altLang="en-US" sz="8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F7808-9ABA-48C1-8758-55A12152E852}"/>
              </a:ext>
            </a:extLst>
          </p:cNvPr>
          <p:cNvSpPr txBox="1"/>
          <p:nvPr/>
        </p:nvSpPr>
        <p:spPr>
          <a:xfrm>
            <a:off x="4304145" y="3939357"/>
            <a:ext cx="16514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20163704</a:t>
            </a:r>
          </a:p>
          <a:p>
            <a:pPr algn="ctr"/>
            <a:r>
              <a:rPr lang="en-US" altLang="ko-KR" sz="3000" b="1" spc="-300" dirty="0">
                <a:solidFill>
                  <a:schemeClr val="tx1">
                    <a:alpha val="70000"/>
                  </a:schemeClr>
                </a:solidFill>
              </a:rPr>
              <a:t>20161344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20164245 </a:t>
            </a:r>
            <a:endParaRPr lang="ko-KR" altLang="en-US" sz="3000" spc="-3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EE7BC-18C0-4C6C-9BDD-56AB827C642B}"/>
              </a:ext>
            </a:extLst>
          </p:cNvPr>
          <p:cNvSpPr txBox="1"/>
          <p:nvPr/>
        </p:nvSpPr>
        <p:spPr>
          <a:xfrm>
            <a:off x="6095997" y="393935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Park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JuHyeon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b="1" spc="-300" dirty="0" err="1">
                <a:solidFill>
                  <a:schemeClr val="tx1">
                    <a:alpha val="70000"/>
                  </a:schemeClr>
                </a:solidFill>
              </a:rPr>
              <a:t>Heo</a:t>
            </a:r>
            <a:r>
              <a:rPr lang="ko-KR" altLang="en-US" sz="3000" b="1" spc="-3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altLang="ko-KR" sz="3000" b="1" spc="-300" dirty="0" err="1">
                <a:solidFill>
                  <a:schemeClr val="tx1">
                    <a:alpha val="70000"/>
                  </a:schemeClr>
                </a:solidFill>
              </a:rPr>
              <a:t>JeongWoo</a:t>
            </a:r>
            <a:endParaRPr lang="en-US" altLang="ko-KR" sz="3000" b="1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Hong Jin</a:t>
            </a:r>
            <a:endParaRPr lang="ko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68A01-C083-4420-9CDC-4E78F2EDA118}"/>
              </a:ext>
            </a:extLst>
          </p:cNvPr>
          <p:cNvSpPr txBox="1"/>
          <p:nvPr/>
        </p:nvSpPr>
        <p:spPr>
          <a:xfrm>
            <a:off x="5312803" y="3396904"/>
            <a:ext cx="2761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2">
                    <a:lumMod val="50000"/>
                  </a:schemeClr>
                </a:solidFill>
              </a:rPr>
              <a:t>Team 3</a:t>
            </a:r>
            <a:endParaRPr lang="ko-KR" altLang="en-US" sz="30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5833648" cy="660429"/>
            <a:chOff x="1188881" y="351819"/>
            <a:chExt cx="583364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833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Basic Functions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4692410" y="1494116"/>
            <a:ext cx="2807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File Open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3442B-5297-46A8-9F55-C8759B5D0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0" y="2692140"/>
            <a:ext cx="4883173" cy="26450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D5FF8A-2A82-4897-83DC-32FF0299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96" y="2692140"/>
            <a:ext cx="4883149" cy="264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0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5833648" cy="660429"/>
            <a:chOff x="1188881" y="351819"/>
            <a:chExt cx="583364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833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Basic Functions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2819398" y="1241984"/>
            <a:ext cx="65532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Resolution degradation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3442B-5297-46A8-9F55-C8759B5D0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0" t="27920" r="40264" b="23078"/>
          <a:stretch/>
        </p:blipFill>
        <p:spPr>
          <a:xfrm>
            <a:off x="1188881" y="2209895"/>
            <a:ext cx="3815532" cy="2063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A7F648-559E-49C5-B195-61517C57E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5" t="28878" r="40405" b="22647"/>
          <a:stretch/>
        </p:blipFill>
        <p:spPr>
          <a:xfrm>
            <a:off x="6559389" y="2209895"/>
            <a:ext cx="3815532" cy="20781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F264AD-2586-4919-99B0-905046126251}"/>
              </a:ext>
            </a:extLst>
          </p:cNvPr>
          <p:cNvSpPr txBox="1"/>
          <p:nvPr/>
        </p:nvSpPr>
        <p:spPr>
          <a:xfrm>
            <a:off x="749440" y="4754243"/>
            <a:ext cx="1066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2"/>
                </a:solidFill>
                <a:latin typeface="+mn-ea"/>
              </a:rPr>
              <a:t>When window maximize &amp; minimize repeatedly, the image resolution degradation is occurred</a:t>
            </a:r>
            <a:endParaRPr lang="ko-KR" altLang="en-US" sz="24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872835-DD62-4A19-84D2-C75C4D4E3DD9}"/>
              </a:ext>
            </a:extLst>
          </p:cNvPr>
          <p:cNvSpPr txBox="1"/>
          <p:nvPr/>
        </p:nvSpPr>
        <p:spPr>
          <a:xfrm>
            <a:off x="2388093" y="4292577"/>
            <a:ext cx="1491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+mn-ea"/>
              </a:rPr>
              <a:t>Original Image</a:t>
            </a:r>
            <a:endParaRPr lang="ko-KR" altLang="en-US" sz="1200" b="1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8F76AE-C56E-45FC-9C52-B15C268A3AF9}"/>
              </a:ext>
            </a:extLst>
          </p:cNvPr>
          <p:cNvSpPr txBox="1"/>
          <p:nvPr/>
        </p:nvSpPr>
        <p:spPr>
          <a:xfrm>
            <a:off x="7721430" y="4288004"/>
            <a:ext cx="1491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+mn-ea"/>
              </a:rPr>
              <a:t>Degraded image</a:t>
            </a:r>
            <a:endParaRPr lang="ko-KR" altLang="en-US" sz="1200" b="1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1C90EF-D0F4-4839-8695-F6821F1605D7}"/>
              </a:ext>
            </a:extLst>
          </p:cNvPr>
          <p:cNvSpPr txBox="1"/>
          <p:nvPr/>
        </p:nvSpPr>
        <p:spPr>
          <a:xfrm>
            <a:off x="2296877" y="5662620"/>
            <a:ext cx="744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How to Solve : Do not update pixel data when scaling</a:t>
            </a:r>
            <a:endParaRPr lang="ko-KR" altLang="en-US" sz="24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744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5833648" cy="660429"/>
            <a:chOff x="1188881" y="351819"/>
            <a:chExt cx="583364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833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Basic Functions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2206666" y="1517139"/>
            <a:ext cx="7778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Keyword Recommendation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7ACF49-DFE4-4BD6-ACFC-8D27EAD2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2883806"/>
            <a:ext cx="3829050" cy="2066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6281F2-3C9E-4C35-9E47-9F7F764BD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52" t="37001" r="19756" b="43036"/>
          <a:stretch/>
        </p:blipFill>
        <p:spPr>
          <a:xfrm>
            <a:off x="6472196" y="2883805"/>
            <a:ext cx="3862879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5833648" cy="660429"/>
            <a:chOff x="1188881" y="351819"/>
            <a:chExt cx="583364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833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Basic Functions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2296877" y="1115970"/>
            <a:ext cx="7778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Keyword Recommendation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09852A-6C54-4FA6-9137-7121D67E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372" y="2081466"/>
            <a:ext cx="6611008" cy="35935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A785C3-388C-483C-9F91-248803AD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2846356"/>
            <a:ext cx="3829050" cy="206692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AE3BA60-62E2-457A-BFB8-A92474AFF280}"/>
              </a:ext>
            </a:extLst>
          </p:cNvPr>
          <p:cNvSpPr/>
          <p:nvPr/>
        </p:nvSpPr>
        <p:spPr>
          <a:xfrm rot="2038731">
            <a:off x="3071674" y="2717450"/>
            <a:ext cx="514905" cy="15092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393AA8-BC5D-4D83-A081-BEF9CAC012F4}"/>
              </a:ext>
            </a:extLst>
          </p:cNvPr>
          <p:cNvSpPr/>
          <p:nvPr/>
        </p:nvSpPr>
        <p:spPr>
          <a:xfrm>
            <a:off x="3524434" y="2857689"/>
            <a:ext cx="292964" cy="29296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E8F80-0298-4BB4-9DFB-3F4AA98FC79F}"/>
              </a:ext>
            </a:extLst>
          </p:cNvPr>
          <p:cNvSpPr txBox="1"/>
          <p:nvPr/>
        </p:nvSpPr>
        <p:spPr>
          <a:xfrm>
            <a:off x="2532787" y="2393237"/>
            <a:ext cx="93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click</a:t>
            </a:r>
          </a:p>
          <a:p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516DB6-427A-43B2-8598-43EDEF6F062E}"/>
              </a:ext>
            </a:extLst>
          </p:cNvPr>
          <p:cNvSpPr/>
          <p:nvPr/>
        </p:nvSpPr>
        <p:spPr>
          <a:xfrm>
            <a:off x="4319188" y="3790765"/>
            <a:ext cx="474754" cy="25849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5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719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Image Segmentation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75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56038" cy="660429"/>
            <a:chOff x="1188881" y="351819"/>
            <a:chExt cx="285603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560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AWS 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7F1BBC-E895-40F6-B0CB-E3FB621674D5}"/>
              </a:ext>
            </a:extLst>
          </p:cNvPr>
          <p:cNvSpPr txBox="1"/>
          <p:nvPr/>
        </p:nvSpPr>
        <p:spPr>
          <a:xfrm>
            <a:off x="619789" y="1699006"/>
            <a:ext cx="695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Using ‘AWS Deep Learning AMI’(DLAMI)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2503-9B5E-46A5-BE00-38885EFFAE61}"/>
              </a:ext>
            </a:extLst>
          </p:cNvPr>
          <p:cNvSpPr txBox="1"/>
          <p:nvPr/>
        </p:nvSpPr>
        <p:spPr>
          <a:xfrm>
            <a:off x="619789" y="2653310"/>
            <a:ext cx="2621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2"/>
                </a:solidFill>
                <a:latin typeface="+mn-ea"/>
              </a:rPr>
              <a:t>Instance Type</a:t>
            </a:r>
            <a:endParaRPr lang="ko-KR" altLang="en-US" sz="3200" b="1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4E431-E103-4210-8B4A-B6E5E38E215F}"/>
              </a:ext>
            </a:extLst>
          </p:cNvPr>
          <p:cNvSpPr txBox="1"/>
          <p:nvPr/>
        </p:nvSpPr>
        <p:spPr>
          <a:xfrm>
            <a:off x="912752" y="3238085"/>
            <a:ext cx="88388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spc="-150" dirty="0">
                <a:solidFill>
                  <a:schemeClr val="tx2"/>
                </a:solidFill>
                <a:latin typeface="+mn-ea"/>
              </a:rPr>
              <a:t>P2.xlarge – 1$ per hour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b="1" spc="-150" dirty="0">
                <a:solidFill>
                  <a:schemeClr val="tx2"/>
                </a:solidFill>
                <a:latin typeface="+mn-ea"/>
              </a:rPr>
              <a:t>(4 CPU, 12GiB VRAM)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P3.xlarge – 4$ per hour(8 CPU, 16GiB VRAM)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B8D47-3A98-41D2-B9E1-66522B8E525C}"/>
              </a:ext>
            </a:extLst>
          </p:cNvPr>
          <p:cNvSpPr txBox="1"/>
          <p:nvPr/>
        </p:nvSpPr>
        <p:spPr>
          <a:xfrm>
            <a:off x="619789" y="4712911"/>
            <a:ext cx="8220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We need to sign up for using DLAMI instance 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564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856038" cy="660429"/>
            <a:chOff x="1188881" y="351819"/>
            <a:chExt cx="285603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560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AWS 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7F1BBC-E895-40F6-B0CB-E3FB621674D5}"/>
              </a:ext>
            </a:extLst>
          </p:cNvPr>
          <p:cNvSpPr txBox="1"/>
          <p:nvPr/>
        </p:nvSpPr>
        <p:spPr>
          <a:xfrm>
            <a:off x="749440" y="3882912"/>
            <a:ext cx="7572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IP changes every time instance is turned on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5871CA-BEA5-4C0E-8AC6-CD19E8171720}"/>
              </a:ext>
            </a:extLst>
          </p:cNvPr>
          <p:cNvSpPr txBox="1"/>
          <p:nvPr/>
        </p:nvSpPr>
        <p:spPr>
          <a:xfrm>
            <a:off x="626227" y="2958021"/>
            <a:ext cx="2549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solidFill>
                  <a:schemeClr val="tx2"/>
                </a:solidFill>
                <a:latin typeface="+mn-ea"/>
              </a:rPr>
              <a:t>Problems</a:t>
            </a:r>
            <a:endParaRPr lang="ko-KR" altLang="en-US" sz="4400" b="1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170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5663730" cy="660429"/>
            <a:chOff x="1188881" y="351819"/>
            <a:chExt cx="566373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663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Deep Learning Environment–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7F1BBC-E895-40F6-B0CB-E3FB621674D5}"/>
              </a:ext>
            </a:extLst>
          </p:cNvPr>
          <p:cNvSpPr txBox="1"/>
          <p:nvPr/>
        </p:nvSpPr>
        <p:spPr>
          <a:xfrm>
            <a:off x="619789" y="1956458"/>
            <a:ext cx="368325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Tensorflow</a:t>
            </a:r>
            <a:endParaRPr lang="en-US" altLang="ko-KR" sz="3200" spc="-150" dirty="0">
              <a:solidFill>
                <a:schemeClr val="tx2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cuda9.0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Keras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Python 3.5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Anaconda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Jupyter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etc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…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157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72223" cy="660429"/>
            <a:chOff x="1188881" y="351819"/>
            <a:chExt cx="437222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722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Preparing for Test–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FC5C15-DD75-4C85-948C-F44B244A94A8}"/>
              </a:ext>
            </a:extLst>
          </p:cNvPr>
          <p:cNvSpPr txBox="1"/>
          <p:nvPr/>
        </p:nvSpPr>
        <p:spPr>
          <a:xfrm>
            <a:off x="985814" y="1496422"/>
            <a:ext cx="663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Trained Data: MS-COCO 2017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A5035-4907-4479-9329-6E4F7332991D}"/>
              </a:ext>
            </a:extLst>
          </p:cNvPr>
          <p:cNvSpPr txBox="1"/>
          <p:nvPr/>
        </p:nvSpPr>
        <p:spPr>
          <a:xfrm>
            <a:off x="985814" y="2369474"/>
            <a:ext cx="3741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+mj-ea"/>
                <a:ea typeface="+mj-ea"/>
              </a:rPr>
              <a:t>Test Image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BBA366-CAD7-4563-9615-F4A13A089EB1}"/>
              </a:ext>
            </a:extLst>
          </p:cNvPr>
          <p:cNvSpPr txBox="1"/>
          <p:nvPr/>
        </p:nvSpPr>
        <p:spPr>
          <a:xfrm>
            <a:off x="1143359" y="3015805"/>
            <a:ext cx="101922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 dirty="0">
                <a:solidFill>
                  <a:schemeClr val="tx2"/>
                </a:solidFill>
                <a:latin typeface="+mn-ea"/>
              </a:rPr>
              <a:t>Provided test image set in MS-COCO 2017 result is obvious</a:t>
            </a:r>
          </a:p>
          <a:p>
            <a:pPr marL="342900" indent="-342900">
              <a:buFontTx/>
              <a:buChar char="-"/>
            </a:pPr>
            <a:r>
              <a:rPr lang="en-US" altLang="ko-KR" sz="2800" b="1" dirty="0">
                <a:solidFill>
                  <a:schemeClr val="tx2"/>
                </a:solidFill>
                <a:latin typeface="+mn-ea"/>
              </a:rPr>
              <a:t>So, we decided to use the randomly selected raw image test 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EFDC0-1A34-4113-8974-7240079B778C}"/>
              </a:ext>
            </a:extLst>
          </p:cNvPr>
          <p:cNvSpPr txBox="1"/>
          <p:nvPr/>
        </p:nvSpPr>
        <p:spPr>
          <a:xfrm>
            <a:off x="1501741" y="4831687"/>
            <a:ext cx="9339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latin typeface="+mn-ea"/>
              </a:rPr>
              <a:t>About apple, backpack, bird, car, cat, chair, dog, person, tennis racket, tv</a:t>
            </a:r>
          </a:p>
          <a:p>
            <a:r>
              <a:rPr lang="en-US" altLang="ko-KR" sz="2000" dirty="0">
                <a:solidFill>
                  <a:schemeClr val="tx2"/>
                </a:solidFill>
                <a:latin typeface="+mn-ea"/>
              </a:rPr>
              <a:t>Total 10 classes</a:t>
            </a:r>
            <a:endParaRPr lang="ko-KR" altLang="en-US" sz="20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904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454233" cy="660429"/>
            <a:chOff x="1188881" y="351819"/>
            <a:chExt cx="445423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454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Result(Apple)–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FD133D-9C56-4399-AAB1-F63E8C8274BA}"/>
              </a:ext>
            </a:extLst>
          </p:cNvPr>
          <p:cNvSpPr txBox="1"/>
          <p:nvPr/>
        </p:nvSpPr>
        <p:spPr>
          <a:xfrm>
            <a:off x="749440" y="1702042"/>
            <a:ext cx="987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General apples generally have good detection and segmentation</a:t>
            </a:r>
            <a:endParaRPr lang="ko-KR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9120C5-4117-4323-A86A-95832C8A67BE}"/>
              </a:ext>
            </a:extLst>
          </p:cNvPr>
          <p:cNvSpPr txBox="1"/>
          <p:nvPr/>
        </p:nvSpPr>
        <p:spPr>
          <a:xfrm>
            <a:off x="749439" y="2617246"/>
            <a:ext cx="931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However, an artificial apple model or an apples in a picture are not recognizable</a:t>
            </a:r>
            <a:endParaRPr lang="ko-KR" altLang="ko-KR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CF4AAB-0B47-4080-954A-516BD7993D3C}"/>
              </a:ext>
            </a:extLst>
          </p:cNvPr>
          <p:cNvSpPr txBox="1"/>
          <p:nvPr/>
        </p:nvSpPr>
        <p:spPr>
          <a:xfrm>
            <a:off x="819958" y="3448243"/>
            <a:ext cx="964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We guess that trained apple data is based on real apple images</a:t>
            </a:r>
            <a:endParaRPr lang="ko-KR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C0DD2-D21A-4058-812E-39977E5C9F02}"/>
              </a:ext>
            </a:extLst>
          </p:cNvPr>
          <p:cNvSpPr txBox="1"/>
          <p:nvPr/>
        </p:nvSpPr>
        <p:spPr>
          <a:xfrm>
            <a:off x="749440" y="4510072"/>
            <a:ext cx="93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Low resolution images cannot detect well</a:t>
            </a:r>
            <a:endParaRPr lang="ko-KR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09E4D-2B9D-4C15-B2BF-581F5F72FB4F}"/>
              </a:ext>
            </a:extLst>
          </p:cNvPr>
          <p:cNvSpPr txBox="1"/>
          <p:nvPr/>
        </p:nvSpPr>
        <p:spPr>
          <a:xfrm>
            <a:off x="864849" y="5070862"/>
            <a:ext cx="964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 Need to having a resolution higher than a certain level</a:t>
            </a:r>
            <a:endParaRPr lang="ko-KR" altLang="en-US" sz="36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563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Contents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91FEA1-2AA8-4A07-AA8B-516B976961CD}"/>
              </a:ext>
            </a:extLst>
          </p:cNvPr>
          <p:cNvSpPr txBox="1"/>
          <p:nvPr/>
        </p:nvSpPr>
        <p:spPr>
          <a:xfrm>
            <a:off x="1712100" y="1500659"/>
            <a:ext cx="5847978" cy="447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Feedback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Progress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Schedule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Q&amp;A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2AF94A-FD8D-41ED-B054-255DBBCC65C3}"/>
              </a:ext>
            </a:extLst>
          </p:cNvPr>
          <p:cNvSpPr txBox="1"/>
          <p:nvPr/>
        </p:nvSpPr>
        <p:spPr>
          <a:xfrm>
            <a:off x="1258918" y="1500659"/>
            <a:ext cx="453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1.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7A37-A9BF-4414-AA6E-FF2A20DFFCDE}"/>
              </a:ext>
            </a:extLst>
          </p:cNvPr>
          <p:cNvSpPr txBox="1"/>
          <p:nvPr/>
        </p:nvSpPr>
        <p:spPr>
          <a:xfrm>
            <a:off x="1258917" y="2276658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2.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00C608-2EBC-413A-9575-1A966ABE2ADC}"/>
              </a:ext>
            </a:extLst>
          </p:cNvPr>
          <p:cNvSpPr txBox="1"/>
          <p:nvPr/>
        </p:nvSpPr>
        <p:spPr>
          <a:xfrm>
            <a:off x="1234413" y="3025175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3.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B43B-6291-4C9E-AA60-FD65D73CE87D}"/>
              </a:ext>
            </a:extLst>
          </p:cNvPr>
          <p:cNvSpPr txBox="1"/>
          <p:nvPr/>
        </p:nvSpPr>
        <p:spPr>
          <a:xfrm>
            <a:off x="1234413" y="3773692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4.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454233" cy="660429"/>
            <a:chOff x="1188881" y="351819"/>
            <a:chExt cx="445423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454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Result(Apple)–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608FF27-1D5C-4524-839D-CEE1C25B4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77" y="2004443"/>
            <a:ext cx="3124547" cy="20778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Best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E447B-3A52-48BF-8165-1C07B2284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13" y="2004443"/>
            <a:ext cx="3124548" cy="2071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91498-C890-4658-8CE9-38271969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77" y="4399734"/>
            <a:ext cx="3124547" cy="20755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2E2159-10F5-49A2-84B3-9A6AC41F0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112" y="4399734"/>
            <a:ext cx="3124547" cy="20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454233" cy="660429"/>
            <a:chOff x="1188881" y="351819"/>
            <a:chExt cx="445423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454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Result(Apple)–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Bad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5855EC-B752-4251-9134-AE84A13522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0" y="1815714"/>
            <a:ext cx="2169171" cy="2169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775C70-ADBF-48B5-83D2-5893FCE5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99" y="1815714"/>
            <a:ext cx="1664752" cy="21690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45F49F-D229-48A4-8BEB-CE22362657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78" y="1815714"/>
            <a:ext cx="2295617" cy="22956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3D8457-2166-41F9-8D60-9480F5AF8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437" y="1815713"/>
            <a:ext cx="2301063" cy="22956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10438F-1E5C-494A-BE38-F072DA641D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67" y="4631072"/>
            <a:ext cx="2933284" cy="1956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D8B2BC-99F0-41F0-8C0D-82CAEBE5E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274" y="4631073"/>
            <a:ext cx="2933284" cy="19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0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172104" cy="660429"/>
            <a:chOff x="1188881" y="351819"/>
            <a:chExt cx="417210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1721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Result(Cat)–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FD133D-9C56-4399-AAB1-F63E8C8274BA}"/>
              </a:ext>
            </a:extLst>
          </p:cNvPr>
          <p:cNvSpPr txBox="1"/>
          <p:nvPr/>
        </p:nvSpPr>
        <p:spPr>
          <a:xfrm>
            <a:off x="749439" y="2359203"/>
            <a:ext cx="9877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Overall detection is smooth, but segmentation is not perfect</a:t>
            </a:r>
            <a:endParaRPr lang="en-US" altLang="ko-KR" sz="3600" b="1" dirty="0">
              <a:solidFill>
                <a:schemeClr val="tx2"/>
              </a:solidFill>
              <a:latin typeface="+mn-ea"/>
            </a:endParaRPr>
          </a:p>
          <a:p>
            <a:endParaRPr lang="en-US" altLang="ko-KR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9120C5-4117-4323-A86A-95832C8A67BE}"/>
              </a:ext>
            </a:extLst>
          </p:cNvPr>
          <p:cNvSpPr txBox="1"/>
          <p:nvPr/>
        </p:nvSpPr>
        <p:spPr>
          <a:xfrm>
            <a:off x="985814" y="2796564"/>
            <a:ext cx="93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Especially ear, tail</a:t>
            </a:r>
            <a:endParaRPr lang="ko-KR" altLang="ko-KR" sz="2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C0DD2-D21A-4058-812E-39977E5C9F02}"/>
              </a:ext>
            </a:extLst>
          </p:cNvPr>
          <p:cNvSpPr txBox="1"/>
          <p:nvPr/>
        </p:nvSpPr>
        <p:spPr>
          <a:xfrm>
            <a:off x="749439" y="3887048"/>
            <a:ext cx="93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Low resolution images cannot detect well</a:t>
            </a:r>
            <a:endParaRPr lang="ko-KR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09E4D-2B9D-4C15-B2BF-581F5F72FB4F}"/>
              </a:ext>
            </a:extLst>
          </p:cNvPr>
          <p:cNvSpPr txBox="1"/>
          <p:nvPr/>
        </p:nvSpPr>
        <p:spPr>
          <a:xfrm>
            <a:off x="864848" y="4447838"/>
            <a:ext cx="964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 Need to having a resolution higher than a certain level</a:t>
            </a:r>
            <a:endParaRPr lang="ko-KR" altLang="en-US" sz="36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2767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172104" cy="660429"/>
            <a:chOff x="1188881" y="351819"/>
            <a:chExt cx="417210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1721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Result(Cat)–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Best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AEBB3D-4C34-4973-BA8E-C232950CA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79" y="1824783"/>
            <a:ext cx="3111866" cy="2075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227522-8481-4295-8330-E9FBAA02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96" y="1824783"/>
            <a:ext cx="3111866" cy="20816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23E65A2-CD52-4DB9-B8E4-A752E5A69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79" y="4204430"/>
            <a:ext cx="2957384" cy="22387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7FBB5D4-A43E-4F44-B6CD-9A8C1CCA0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196" y="4204431"/>
            <a:ext cx="2957384" cy="22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72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172104" cy="660429"/>
            <a:chOff x="1188881" y="351819"/>
            <a:chExt cx="417210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1721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Result(Cat)–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Bad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96B298-E01F-44B3-97AE-E7D7723C4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22" y="2073197"/>
            <a:ext cx="2381250" cy="1790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7DCE6C-7CEF-4887-9065-A5C7FB88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274" y="2073197"/>
            <a:ext cx="2381250" cy="1803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2CCD1A-EFBF-4CAA-B34F-6F1B56A1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006" y="4077143"/>
            <a:ext cx="3670920" cy="2065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A40D8E-59DE-4546-A594-9F3189EE1A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3" y="4077143"/>
            <a:ext cx="3670920" cy="20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52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250651" cy="660429"/>
            <a:chOff x="1188881" y="351819"/>
            <a:chExt cx="425065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2506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Result(Dog)–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FD133D-9C56-4399-AAB1-F63E8C8274BA}"/>
              </a:ext>
            </a:extLst>
          </p:cNvPr>
          <p:cNvSpPr txBox="1"/>
          <p:nvPr/>
        </p:nvSpPr>
        <p:spPr>
          <a:xfrm>
            <a:off x="749438" y="1757150"/>
            <a:ext cx="987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The best of the tested classes.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C0DD2-D21A-4058-812E-39977E5C9F02}"/>
              </a:ext>
            </a:extLst>
          </p:cNvPr>
          <p:cNvSpPr txBox="1"/>
          <p:nvPr/>
        </p:nvSpPr>
        <p:spPr>
          <a:xfrm>
            <a:off x="749439" y="3887048"/>
            <a:ext cx="93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Low resolution images cannot detect well</a:t>
            </a:r>
            <a:endParaRPr lang="ko-KR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09E4D-2B9D-4C15-B2BF-581F5F72FB4F}"/>
              </a:ext>
            </a:extLst>
          </p:cNvPr>
          <p:cNvSpPr txBox="1"/>
          <p:nvPr/>
        </p:nvSpPr>
        <p:spPr>
          <a:xfrm>
            <a:off x="864848" y="4447838"/>
            <a:ext cx="964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 Need to having a resolution higher than a certain level</a:t>
            </a:r>
            <a:endParaRPr lang="ko-KR" altLang="en-US" sz="3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36357-0985-49C4-907D-9E82C192A9CF}"/>
              </a:ext>
            </a:extLst>
          </p:cNvPr>
          <p:cNvSpPr txBox="1"/>
          <p:nvPr/>
        </p:nvSpPr>
        <p:spPr>
          <a:xfrm>
            <a:off x="749438" y="2871661"/>
            <a:ext cx="987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But elaborate segmentation is lack</a:t>
            </a:r>
          </a:p>
        </p:txBody>
      </p:sp>
    </p:spTree>
    <p:extLst>
      <p:ext uri="{BB962C8B-B14F-4D97-AF65-F5344CB8AC3E}">
        <p14:creationId xmlns:p14="http://schemas.microsoft.com/office/powerpoint/2010/main" val="3370466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250651" cy="660429"/>
            <a:chOff x="1188881" y="351819"/>
            <a:chExt cx="425065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2506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Result(Dog)–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Best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D12ACC-CC70-491F-8F12-7864D008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230" y="1729402"/>
            <a:ext cx="2484609" cy="24905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77C726-9792-488B-8043-12AEE379A4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83" y="1729402"/>
            <a:ext cx="2484609" cy="24846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8A69E0-AC0E-4F8D-83A5-4D632EB70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16" y="4518258"/>
            <a:ext cx="2781876" cy="18560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138B6C-5211-4787-A6B8-7FAEC8D7F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230" y="4518259"/>
            <a:ext cx="2768104" cy="185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8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250651" cy="660429"/>
            <a:chOff x="1188881" y="351819"/>
            <a:chExt cx="425065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2506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Result(Dog)–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Bad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A14018-5634-47A6-817F-D281D821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006" y="2073197"/>
            <a:ext cx="2642881" cy="1969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28F2CD-147D-49B5-88BE-1262B439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06" y="4450685"/>
            <a:ext cx="2905449" cy="1809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774BC-0B13-4B1A-AA46-1C2D984DC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82" y="2073197"/>
            <a:ext cx="2642881" cy="19821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7D1DF1-F713-4EAF-945B-C508CCC55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53" y="4450685"/>
            <a:ext cx="2913410" cy="180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70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627357" cy="660429"/>
            <a:chOff x="1188881" y="351819"/>
            <a:chExt cx="462735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6273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Result(Person)–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FD133D-9C56-4399-AAB1-F63E8C8274BA}"/>
              </a:ext>
            </a:extLst>
          </p:cNvPr>
          <p:cNvSpPr txBox="1"/>
          <p:nvPr/>
        </p:nvSpPr>
        <p:spPr>
          <a:xfrm>
            <a:off x="706167" y="2128038"/>
            <a:ext cx="9877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Overall detection, segmentation is smooth, but instantiation elaboration is lack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C0DD2-D21A-4058-812E-39977E5C9F02}"/>
              </a:ext>
            </a:extLst>
          </p:cNvPr>
          <p:cNvSpPr txBox="1"/>
          <p:nvPr/>
        </p:nvSpPr>
        <p:spPr>
          <a:xfrm>
            <a:off x="706167" y="4074825"/>
            <a:ext cx="93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+mn-ea"/>
              </a:rPr>
              <a:t>Low resolution images cannot detect well</a:t>
            </a:r>
            <a:endParaRPr lang="ko-KR" altLang="en-US" sz="36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09E4D-2B9D-4C15-B2BF-581F5F72FB4F}"/>
              </a:ext>
            </a:extLst>
          </p:cNvPr>
          <p:cNvSpPr txBox="1"/>
          <p:nvPr/>
        </p:nvSpPr>
        <p:spPr>
          <a:xfrm>
            <a:off x="821576" y="4635615"/>
            <a:ext cx="964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 Need to having a resolution higher than a certain level</a:t>
            </a:r>
            <a:endParaRPr lang="ko-KR" altLang="en-US" sz="36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5786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627357" cy="660429"/>
            <a:chOff x="1188881" y="351819"/>
            <a:chExt cx="462735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6273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Result(Person)–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Best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86B4A6-5909-4124-9235-98E09196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2849"/>
            <a:ext cx="2943627" cy="20756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E6FC4B-34F9-4785-ACEC-2A2764D2C3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05" y="1975068"/>
            <a:ext cx="2935224" cy="20756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6FC7DA-AB01-4962-B218-DA4AD3644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85703"/>
            <a:ext cx="3509963" cy="19680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A30C0D-1B38-4308-B099-611B0D808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38" y="4285703"/>
            <a:ext cx="3498691" cy="196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3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1.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769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Q&amp;A Feedback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627357" cy="660429"/>
            <a:chOff x="1188881" y="351819"/>
            <a:chExt cx="462735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6273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Result(Person)–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7B0AEF-5050-44BE-8D25-27ABD64CE5C2}"/>
              </a:ext>
            </a:extLst>
          </p:cNvPr>
          <p:cNvSpPr txBox="1"/>
          <p:nvPr/>
        </p:nvSpPr>
        <p:spPr>
          <a:xfrm>
            <a:off x="4700263" y="1169383"/>
            <a:ext cx="217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latin typeface="+mj-ea"/>
                <a:ea typeface="+mj-ea"/>
              </a:rPr>
              <a:t>Bad case</a:t>
            </a:r>
            <a:endParaRPr lang="ko-KR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83A91C-3951-4928-9369-BFA99477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5714"/>
            <a:ext cx="3198920" cy="2124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FDDA82-BE26-45E9-8BB5-C369C2D67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38611"/>
            <a:ext cx="1970690" cy="24742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3F71CC-625F-474E-B517-6F1CDCDFB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72" y="4138611"/>
            <a:ext cx="1970691" cy="24915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0AF08A-9E45-4763-BD6A-F9BA5E56CC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43" y="1811449"/>
            <a:ext cx="3198920" cy="21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81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266681" cy="660429"/>
            <a:chOff x="1188881" y="351819"/>
            <a:chExt cx="426668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266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Result(total)–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BBA366-CAD7-4563-9615-F4A13A089EB1}"/>
              </a:ext>
            </a:extLst>
          </p:cNvPr>
          <p:cNvSpPr txBox="1"/>
          <p:nvPr/>
        </p:nvSpPr>
        <p:spPr>
          <a:xfrm>
            <a:off x="619789" y="1566242"/>
            <a:ext cx="101922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+mj-ea"/>
                <a:ea typeface="+mj-ea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F9E51-D247-469D-8D3D-4FC697A74B96}"/>
              </a:ext>
            </a:extLst>
          </p:cNvPr>
          <p:cNvSpPr txBox="1"/>
          <p:nvPr/>
        </p:nvSpPr>
        <p:spPr>
          <a:xfrm>
            <a:off x="749440" y="2889678"/>
            <a:ext cx="101922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>
                <a:solidFill>
                  <a:schemeClr val="tx2"/>
                </a:solidFill>
                <a:latin typeface="+mn-ea"/>
              </a:rPr>
              <a:t>We need to more training using other datasets</a:t>
            </a:r>
          </a:p>
          <a:p>
            <a:endParaRPr lang="en-US" altLang="ko-KR" sz="3200" dirty="0">
              <a:solidFill>
                <a:schemeClr val="tx2"/>
              </a:solidFill>
              <a:latin typeface="+mn-ea"/>
            </a:endParaRPr>
          </a:p>
          <a:p>
            <a:endParaRPr lang="en-US" altLang="ko-KR" sz="3200" dirty="0">
              <a:solidFill>
                <a:schemeClr val="tx2"/>
              </a:solidFill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>
                <a:solidFill>
                  <a:schemeClr val="tx2"/>
                </a:solidFill>
                <a:latin typeface="+mn-ea"/>
              </a:rPr>
              <a:t>Input image’s resolution is important</a:t>
            </a:r>
          </a:p>
        </p:txBody>
      </p:sp>
    </p:spTree>
    <p:extLst>
      <p:ext uri="{BB962C8B-B14F-4D97-AF65-F5344CB8AC3E}">
        <p14:creationId xmlns:p14="http://schemas.microsoft.com/office/powerpoint/2010/main" val="259979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266681" cy="660429"/>
            <a:chOff x="1188881" y="351819"/>
            <a:chExt cx="426668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266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Test Result(total)– Park </a:t>
              </a:r>
              <a:r>
                <a:rPr lang="en-US" altLang="ko-KR" sz="2200" dirty="0" err="1"/>
                <a:t>Juhyeon</a:t>
              </a:r>
              <a:endParaRPr lang="en-US" altLang="ko-KR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BBA366-CAD7-4563-9615-F4A13A089EB1}"/>
              </a:ext>
            </a:extLst>
          </p:cNvPr>
          <p:cNvSpPr txBox="1"/>
          <p:nvPr/>
        </p:nvSpPr>
        <p:spPr>
          <a:xfrm>
            <a:off x="619788" y="5320228"/>
            <a:ext cx="10459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Can see the details about test from our </a:t>
            </a:r>
            <a:r>
              <a:rPr lang="en-US" altLang="ko-KR" sz="2400" dirty="0" err="1">
                <a:solidFill>
                  <a:schemeClr val="tx2"/>
                </a:solidFill>
                <a:latin typeface="+mn-ea"/>
              </a:rPr>
              <a:t>github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chemeClr val="tx2"/>
                </a:solidFill>
                <a:latin typeface="+mn-ea"/>
              </a:rPr>
              <a:t>테스트 결과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2"/>
                </a:solidFill>
                <a:latin typeface="+mn-ea"/>
              </a:rPr>
              <a:t>테스트 파일</a:t>
            </a:r>
            <a:r>
              <a:rPr lang="en-US" altLang="ko-KR" sz="2400" dirty="0">
                <a:solidFill>
                  <a:schemeClr val="tx2"/>
                </a:solidFill>
                <a:latin typeface="+mn-ea"/>
              </a:rPr>
              <a:t>)</a:t>
            </a:r>
          </a:p>
          <a:p>
            <a:endParaRPr lang="en-US" altLang="ko-KR" sz="240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2"/>
                </a:solidFill>
                <a:latin typeface="+mn-ea"/>
                <a:hlinkClick r:id="rId2"/>
              </a:rPr>
              <a:t>https://github.com/smoothie316/Docs</a:t>
            </a:r>
            <a:endParaRPr lang="en-US" altLang="ko-KR" sz="24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542DE2-E24C-4FDC-A772-971562A2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574" y="1334534"/>
            <a:ext cx="6145377" cy="385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3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3.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94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6155F-5C0D-494C-B941-1435B78C5D6A}"/>
              </a:ext>
            </a:extLst>
          </p:cNvPr>
          <p:cNvSpPr/>
          <p:nvPr/>
        </p:nvSpPr>
        <p:spPr>
          <a:xfrm>
            <a:off x="3527671" y="1146776"/>
            <a:ext cx="4391210" cy="550912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170912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9888143C-F4FB-4FA0-96C3-D4A4384DAE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194543"/>
              </p:ext>
            </p:extLst>
          </p:nvPr>
        </p:nvGraphicFramePr>
        <p:xfrm>
          <a:off x="3527671" y="1146776"/>
          <a:ext cx="4391210" cy="563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Document" r:id="rId3" imgW="5751679" imgH="7396818" progId="Word.Document.12">
                  <p:embed/>
                </p:oleObj>
              </mc:Choice>
              <mc:Fallback>
                <p:oleObj name="Document" r:id="rId3" imgW="5751679" imgH="73968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7671" y="1146776"/>
                        <a:ext cx="4391210" cy="563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6961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170912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532E133-1E19-4177-82D3-87C34C8AB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366785"/>
              </p:ext>
            </p:extLst>
          </p:nvPr>
        </p:nvGraphicFramePr>
        <p:xfrm>
          <a:off x="1071014" y="2288047"/>
          <a:ext cx="9554341" cy="299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2293">
                  <a:extLst>
                    <a:ext uri="{9D8B030D-6E8A-4147-A177-3AD203B41FA5}">
                      <a16:colId xmlns:a16="http://schemas.microsoft.com/office/drawing/2014/main" val="595498430"/>
                    </a:ext>
                  </a:extLst>
                </a:gridCol>
                <a:gridCol w="2573673">
                  <a:extLst>
                    <a:ext uri="{9D8B030D-6E8A-4147-A177-3AD203B41FA5}">
                      <a16:colId xmlns:a16="http://schemas.microsoft.com/office/drawing/2014/main" val="2612860526"/>
                    </a:ext>
                  </a:extLst>
                </a:gridCol>
                <a:gridCol w="2571547">
                  <a:extLst>
                    <a:ext uri="{9D8B030D-6E8A-4147-A177-3AD203B41FA5}">
                      <a16:colId xmlns:a16="http://schemas.microsoft.com/office/drawing/2014/main" val="823719469"/>
                    </a:ext>
                  </a:extLst>
                </a:gridCol>
                <a:gridCol w="2456828">
                  <a:extLst>
                    <a:ext uri="{9D8B030D-6E8A-4147-A177-3AD203B41FA5}">
                      <a16:colId xmlns:a16="http://schemas.microsoft.com/office/drawing/2014/main" val="17488076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Progress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83A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Park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Juhyeon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83A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Hong </a:t>
                      </a:r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Jin</a:t>
                      </a:r>
                      <a:endParaRPr lang="ko-KR" altLang="en-US" b="1" dirty="0"/>
                    </a:p>
                  </a:txBody>
                  <a:tcPr>
                    <a:solidFill>
                      <a:srgbClr val="383A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Heo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 Jung Woo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8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250385"/>
                  </a:ext>
                </a:extLst>
              </a:tr>
              <a:tr h="2275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Already done</a:t>
                      </a:r>
                      <a:endParaRPr lang="ko-KR" altLang="en-US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/>
                        </a:rPr>
                        <a:t>Content Acquisition &amp; Data survey</a:t>
                      </a:r>
                      <a:endParaRPr lang="ko-KR" altLang="en-US" b="1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37301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effectLst/>
                        </a:rPr>
                        <a:t>Collect Initial Dataset</a:t>
                      </a:r>
                      <a:endParaRPr lang="ko-KR" altLang="en-US" b="1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837197"/>
                  </a:ext>
                </a:extLst>
              </a:tr>
              <a:tr h="9144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This Week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Proceeding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/>
                        </a:rPr>
                        <a:t>Implement Learning Model</a:t>
                      </a:r>
                      <a:endParaRPr lang="ko-KR" alt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Basic Function &amp; Keyword Recommendation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Basic UI &amp; Design Basic Function`s Dialog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521709"/>
                  </a:ext>
                </a:extLst>
              </a:tr>
              <a:tr h="614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/>
                        </a:rPr>
                        <a:t>Collect Test Dataset </a:t>
                      </a:r>
                      <a:endParaRPr lang="ko-KR" altLang="en-US" b="1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8230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/>
                        </a:rPr>
                        <a:t>Test &amp; </a:t>
                      </a:r>
                      <a:r>
                        <a:rPr lang="en-US" altLang="ko-KR" b="1" dirty="0" err="1">
                          <a:effectLst/>
                        </a:rPr>
                        <a:t>Reviw</a:t>
                      </a:r>
                      <a:r>
                        <a:rPr lang="en-US" altLang="ko-KR" b="1" dirty="0">
                          <a:effectLst/>
                        </a:rPr>
                        <a:t> Learning Model</a:t>
                      </a:r>
                      <a:endParaRPr lang="ko-KR" altLang="en-US" b="1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008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129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4.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Q&amp;A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59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612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Progress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40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2.1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54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UI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92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123245" cy="660429"/>
            <a:chOff x="1188881" y="351819"/>
            <a:chExt cx="412324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1232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UI –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3819184" y="882682"/>
            <a:ext cx="30219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Simple UI 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8CDF95-F7C2-4B20-B543-35569F981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5" y="1752946"/>
            <a:ext cx="7510337" cy="44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0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060727" cy="660429"/>
            <a:chOff x="1188881" y="351819"/>
            <a:chExt cx="406072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0607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UI -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3768279" y="1144150"/>
            <a:ext cx="46554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Apply CSS Code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C44B15-6FBC-4EA0-8179-16934D55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832" y="2521257"/>
            <a:ext cx="4880575" cy="2862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D530DC-5D5A-4919-A698-874521EF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2521258"/>
            <a:ext cx="4880575" cy="2862864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2D2D160-3BDC-49C9-BE01-B8EB5032E6C2}"/>
              </a:ext>
            </a:extLst>
          </p:cNvPr>
          <p:cNvSpPr/>
          <p:nvPr/>
        </p:nvSpPr>
        <p:spPr>
          <a:xfrm>
            <a:off x="5146389" y="3888420"/>
            <a:ext cx="1778443" cy="124288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32B8E-8C45-41A7-AFF8-C954CFF76384}"/>
              </a:ext>
            </a:extLst>
          </p:cNvPr>
          <p:cNvSpPr txBox="1"/>
          <p:nvPr/>
        </p:nvSpPr>
        <p:spPr>
          <a:xfrm>
            <a:off x="5146389" y="3642199"/>
            <a:ext cx="177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background-color:#F5D6C6;</a:t>
            </a:r>
            <a:endParaRPr lang="ko-KR" altLang="en-US" sz="10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18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060727" cy="660429"/>
            <a:chOff x="1188881" y="351819"/>
            <a:chExt cx="406072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0607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UI -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4396639" y="1779617"/>
            <a:ext cx="29955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150" dirty="0">
                <a:solidFill>
                  <a:schemeClr val="tx2"/>
                </a:solidFill>
                <a:latin typeface="+mn-ea"/>
              </a:rPr>
              <a:t>Lasso Tool</a:t>
            </a:r>
            <a:endParaRPr lang="ko-KR" altLang="en-US" sz="5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59AAFD-555C-4BC9-BEE9-63CC3045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49" y="3142437"/>
            <a:ext cx="3829050" cy="20669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34180A-57ED-4DAE-99CE-7F87A308D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77" t="39029" r="37594" b="38961"/>
          <a:stretch/>
        </p:blipFill>
        <p:spPr>
          <a:xfrm>
            <a:off x="1188881" y="3348172"/>
            <a:ext cx="3130321" cy="165545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B69CB5-CBB7-46D8-976A-CC22F5893876}"/>
              </a:ext>
            </a:extLst>
          </p:cNvPr>
          <p:cNvSpPr/>
          <p:nvPr/>
        </p:nvSpPr>
        <p:spPr>
          <a:xfrm>
            <a:off x="4598249" y="4175898"/>
            <a:ext cx="2592280" cy="237476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5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38986" y="245110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060727" cy="660429"/>
            <a:chOff x="1188881" y="351819"/>
            <a:chExt cx="406072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0607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UI - </a:t>
              </a:r>
              <a:r>
                <a:rPr lang="en-US" altLang="ko-KR" sz="2200" dirty="0" err="1"/>
                <a:t>Heo</a:t>
              </a:r>
              <a:r>
                <a:rPr lang="en-US" altLang="ko-KR" sz="2200" dirty="0"/>
                <a:t> </a:t>
              </a:r>
              <a:r>
                <a:rPr lang="en-US" altLang="ko-KR" sz="2200" dirty="0" err="1"/>
                <a:t>Jeongwoo</a:t>
              </a:r>
              <a:r>
                <a:rPr lang="en-US" altLang="ko-KR" sz="2200" dirty="0"/>
                <a:t> &amp; Hong </a:t>
              </a:r>
              <a:r>
                <a:rPr lang="en-US" altLang="ko-KR" sz="2200" dirty="0" err="1"/>
                <a:t>Jin</a:t>
              </a:r>
              <a:endParaRPr lang="en-US" altLang="ko-KR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C0A935-00FD-46B5-A5AC-FE7DA462DE55}"/>
              </a:ext>
            </a:extLst>
          </p:cNvPr>
          <p:cNvSpPr txBox="1"/>
          <p:nvPr/>
        </p:nvSpPr>
        <p:spPr>
          <a:xfrm>
            <a:off x="789925" y="1232537"/>
            <a:ext cx="1905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Bursh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tool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78747-CC4F-4246-A13D-F6A7E2B71D2F}"/>
              </a:ext>
            </a:extLst>
          </p:cNvPr>
          <p:cNvSpPr txBox="1"/>
          <p:nvPr/>
        </p:nvSpPr>
        <p:spPr>
          <a:xfrm>
            <a:off x="3839448" y="1238844"/>
            <a:ext cx="173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Text tool 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386B46-3D71-4972-BB46-778A5BDC0F09}"/>
              </a:ext>
            </a:extLst>
          </p:cNvPr>
          <p:cNvSpPr txBox="1"/>
          <p:nvPr/>
        </p:nvSpPr>
        <p:spPr>
          <a:xfrm>
            <a:off x="6383075" y="1238845"/>
            <a:ext cx="208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Eraser tool 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DA665-56D9-42EA-8156-F301767ED3D8}"/>
              </a:ext>
            </a:extLst>
          </p:cNvPr>
          <p:cNvSpPr txBox="1"/>
          <p:nvPr/>
        </p:nvSpPr>
        <p:spPr>
          <a:xfrm>
            <a:off x="9027445" y="1238844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Paint tool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06558A-54F7-419B-B43B-C5EC2D01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1" y="2133002"/>
            <a:ext cx="2428875" cy="3486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7FDC7B-28C1-4D04-BEBD-535CDA03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97" y="2133002"/>
            <a:ext cx="2762250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397DD4-8F55-4A89-AFCA-CC49C7448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928" y="2133002"/>
            <a:ext cx="1876425" cy="2076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591EA7-739A-40ED-843C-80D12324B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034" y="2133002"/>
            <a:ext cx="24288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2454</TotalTime>
  <Words>710</Words>
  <Application>Microsoft Office PowerPoint</Application>
  <PresentationFormat>와이드스크린</PresentationFormat>
  <Paragraphs>197</Paragraphs>
  <Slides>36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나눔스퀘어라운드 Regular</vt:lpstr>
      <vt:lpstr>맑은 고딕</vt:lpstr>
      <vt:lpstr>Arial</vt:lpstr>
      <vt:lpstr>Wingdings</vt:lpstr>
      <vt:lpstr>Office Theme</vt:lpstr>
      <vt:lpstr>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허 정우</cp:lastModifiedBy>
  <cp:revision>85</cp:revision>
  <dcterms:created xsi:type="dcterms:W3CDTF">2015-01-21T11:35:38Z</dcterms:created>
  <dcterms:modified xsi:type="dcterms:W3CDTF">2019-04-07T16:12:30Z</dcterms:modified>
</cp:coreProperties>
</file>